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9" r:id="rId4"/>
    <p:sldId id="267" r:id="rId5"/>
    <p:sldId id="266" r:id="rId6"/>
    <p:sldId id="265" r:id="rId7"/>
    <p:sldId id="264" r:id="rId8"/>
    <p:sldId id="263" r:id="rId9"/>
    <p:sldId id="262" r:id="rId10"/>
    <p:sldId id="261" r:id="rId11"/>
    <p:sldId id="260" r:id="rId12"/>
    <p:sldId id="258" r:id="rId13"/>
    <p:sldId id="257" r:id="rId14"/>
    <p:sldId id="270" r:id="rId15"/>
    <p:sldId id="271" r:id="rId16"/>
    <p:sldId id="272" r:id="rId17"/>
    <p:sldId id="274" r:id="rId18"/>
    <p:sldId id="278" r:id="rId19"/>
    <p:sldId id="279" r:id="rId20"/>
    <p:sldId id="275" r:id="rId21"/>
    <p:sldId id="277" r:id="rId22"/>
    <p:sldId id="276" r:id="rId23"/>
    <p:sldId id="273" r:id="rId24"/>
    <p:sldId id="25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CE504F-7332-4C07-A10C-9001AA554058}">
          <p14:sldIdLst>
            <p14:sldId id="268"/>
            <p14:sldId id="256"/>
            <p14:sldId id="269"/>
            <p14:sldId id="267"/>
            <p14:sldId id="266"/>
            <p14:sldId id="265"/>
            <p14:sldId id="264"/>
            <p14:sldId id="263"/>
            <p14:sldId id="262"/>
            <p14:sldId id="261"/>
            <p14:sldId id="260"/>
            <p14:sldId id="258"/>
            <p14:sldId id="257"/>
            <p14:sldId id="270"/>
            <p14:sldId id="271"/>
            <p14:sldId id="272"/>
            <p14:sldId id="274"/>
            <p14:sldId id="278"/>
            <p14:sldId id="279"/>
            <p14:sldId id="275"/>
            <p14:sldId id="277"/>
            <p14:sldId id="276"/>
            <p14:sldId id="273"/>
          </p14:sldIdLst>
        </p14:section>
        <p14:section name="Untitled Section" id="{A75D2445-81FD-4C4F-9A76-0DF3D1D714AC}">
          <p14:sldIdLst>
            <p14:sldId id="25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8" autoAdjust="0"/>
    <p:restoredTop sz="94660"/>
  </p:normalViewPr>
  <p:slideViewPr>
    <p:cSldViewPr snapToGrid="0">
      <p:cViewPr varScale="1">
        <p:scale>
          <a:sx n="76" d="100"/>
          <a:sy n="76" d="100"/>
        </p:scale>
        <p:origin x="1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34673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64082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83871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28196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D5DCA3-CD42-4021-AB71-218444EF373E}"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27690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D5DCA3-CD42-4021-AB71-218444EF373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15531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D5DCA3-CD42-4021-AB71-218444EF373E}"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45293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D5DCA3-CD42-4021-AB71-218444EF373E}"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2880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5DCA3-CD42-4021-AB71-218444EF373E}"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77913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DCA3-CD42-4021-AB71-218444EF373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5002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DCA3-CD42-4021-AB71-218444EF373E}"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42277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5DCA3-CD42-4021-AB71-218444EF373E}" type="datetimeFigureOut">
              <a:rPr lang="en-US" smtClean="0"/>
              <a:t>9/16/2019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67A91-91B5-4C59-864D-61A293A0CACB}" type="slidenum">
              <a:rPr lang="en-US" smtClean="0"/>
              <a:t>‹#›</a:t>
            </a:fld>
            <a:endParaRPr lang="en-US"/>
          </a:p>
        </p:txBody>
      </p:sp>
    </p:spTree>
    <p:extLst>
      <p:ext uri="{BB962C8B-B14F-4D97-AF65-F5344CB8AC3E}">
        <p14:creationId xmlns:p14="http://schemas.microsoft.com/office/powerpoint/2010/main" val="21840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uDfZ2Md5x8" TargetMode="External"/><Relationship Id="rId2" Type="http://schemas.openxmlformats.org/officeDocument/2006/relationships/hyperlink" Target="https://www.youtube.com/watch?v=dpmXyJrs7iU" TargetMode="External"/><Relationship Id="rId1" Type="http://schemas.openxmlformats.org/officeDocument/2006/relationships/slideLayout" Target="../slideLayouts/slideLayout2.xml"/><Relationship Id="rId5" Type="http://schemas.openxmlformats.org/officeDocument/2006/relationships/hyperlink" Target="https://en.wikipedia.org/wiki/Chelyabinsk_meteor#/media/File:Meteoroid_-_Meteor_(Bolide)_-_Meteorite.gif" TargetMode="External"/><Relationship Id="rId4" Type="http://schemas.openxmlformats.org/officeDocument/2006/relationships/hyperlink" Target="https://en.wikipedia.org/wiki/Chelyabinsk_meteo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livescience.com/45126-biggest-impact-crater-earth-countdown.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vescience.com/45126-biggest-impact-crater-earth-countdown.html" TargetMode="External"/><Relationship Id="rId2" Type="http://schemas.openxmlformats.org/officeDocument/2006/relationships/hyperlink" Target="https://www.lpi.usra.edu/exploration/education/hsResearch/crateringLab/lab/part1/backgroun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775"/>
          </a:xfrm>
        </p:spPr>
        <p:txBody>
          <a:bodyPr>
            <a:normAutofit fontScale="90000"/>
          </a:bodyPr>
          <a:lstStyle/>
          <a:p>
            <a:r>
              <a:rPr lang="en-US" dirty="0" smtClean="0"/>
              <a:t>Meteor Crater, Arizona</a:t>
            </a:r>
            <a:endParaRPr lang="en-US" dirty="0"/>
          </a:p>
        </p:txBody>
      </p:sp>
      <p:pic>
        <p:nvPicPr>
          <p:cNvPr id="7170" name="Picture 2" descr="Image result for Meteor crater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12212577" cy="520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9700" y="974011"/>
            <a:ext cx="11660210"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Meteor Crater is the breath-taking result of a collision between an asteroid traveling 26,000 miles per hour and planet Earth approximately 50,000 years ago,</a:t>
            </a:r>
            <a:r>
              <a:rPr kumimoji="0" lang="en-US" altLang="en-US" sz="1600" b="0" i="0" u="none" strike="noStrike" cap="none" normalizeH="0" dirty="0" smtClean="0">
                <a:ln>
                  <a:noFill/>
                </a:ln>
                <a:solidFill>
                  <a:srgbClr val="000000"/>
                </a:solidFill>
                <a:effectLst/>
                <a:cs typeface="Arial" panose="020B0604020202020204" pitchFamily="34" charset="0"/>
              </a:rPr>
              <a:t> and</a:t>
            </a:r>
            <a:r>
              <a:rPr kumimoji="0" lang="en-US" altLang="en-US" sz="1600" b="0" i="0" u="none" strike="noStrike" cap="none" normalizeH="0" baseline="0" dirty="0" smtClean="0">
                <a:ln>
                  <a:noFill/>
                </a:ln>
                <a:solidFill>
                  <a:srgbClr val="000000"/>
                </a:solidFill>
                <a:effectLst/>
                <a:cs typeface="Arial" panose="020B0604020202020204" pitchFamily="34" charset="0"/>
              </a:rPr>
              <a:t> is nearly one mile across, 2.4 miles in circumference and more than 550 feet deep.</a:t>
            </a:r>
            <a:endParaRPr kumimoji="0" lang="en-US" altLang="en-US" sz="1600" b="1" i="0" u="none" strike="noStrike" cap="none" normalizeH="0" baseline="0" dirty="0" smtClean="0">
              <a:ln>
                <a:noFill/>
              </a:ln>
              <a:solidFill>
                <a:srgbClr val="666666"/>
              </a:solidFill>
              <a:effectLst/>
              <a:cs typeface="Arial" panose="020B0604020202020204" pitchFamily="34" charset="0"/>
            </a:endParaRPr>
          </a:p>
        </p:txBody>
      </p:sp>
    </p:spTree>
    <p:extLst>
      <p:ext uri="{BB962C8B-B14F-4D97-AF65-F5344CB8AC3E}">
        <p14:creationId xmlns:p14="http://schemas.microsoft.com/office/powerpoint/2010/main" val="41686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c-6rtwjumjzx7877x24nrlx2euzwhmx2ehtr.g00.livescience.com/g00/3_c-6bbb.qnajx78hnjshj.htr_/c-6RTWJUMJZX77x24myyux78x3ax2fx2fnrl.uzwhm.htrx2fwsgx2f248c991x2ffMW5hItaQ8i8id0x78fCEqh7SuEB0oEX0og75afB6mE7AeQ7paRIFbQeF7SX3eRelag8OuE7qzDBbaZL4bfBimfX0vhLhx3dx3fn65h.rfwp.nrflj.yduj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50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50670" y="365125"/>
            <a:ext cx="6041330" cy="1325563"/>
          </a:xfrm>
        </p:spPr>
        <p:txBody>
          <a:bodyPr/>
          <a:lstStyle/>
          <a:p>
            <a:pPr algn="ctr"/>
            <a:r>
              <a:rPr lang="en-US" b="1" dirty="0"/>
              <a:t>4</a:t>
            </a:r>
            <a:r>
              <a:rPr lang="en-US" b="1" dirty="0" smtClean="0"/>
              <a:t>. </a:t>
            </a:r>
            <a:r>
              <a:rPr lang="en-US" b="1" dirty="0" err="1" smtClean="0"/>
              <a:t>Popigai</a:t>
            </a:r>
            <a:r>
              <a:rPr lang="en-US" b="1" dirty="0" smtClean="0"/>
              <a:t> crater</a:t>
            </a:r>
            <a:endParaRPr lang="en-US" dirty="0"/>
          </a:p>
        </p:txBody>
      </p:sp>
      <p:sp>
        <p:nvSpPr>
          <p:cNvPr id="3" name="Rectangle 2"/>
          <p:cNvSpPr/>
          <p:nvPr/>
        </p:nvSpPr>
        <p:spPr>
          <a:xfrm>
            <a:off x="6150670" y="2055813"/>
            <a:ext cx="6096000" cy="2308324"/>
          </a:xfrm>
          <a:prstGeom prst="rect">
            <a:avLst/>
          </a:prstGeom>
        </p:spPr>
        <p:txBody>
          <a:bodyPr>
            <a:spAutoFit/>
          </a:bodyPr>
          <a:lstStyle/>
          <a:p>
            <a:r>
              <a:rPr lang="en-US" b="0" i="0" dirty="0" smtClean="0">
                <a:effectLst/>
                <a:latin typeface="FreeSans"/>
              </a:rPr>
              <a:t>A rare find is buried in Russia's </a:t>
            </a:r>
            <a:r>
              <a:rPr lang="en-US" b="0" i="0" dirty="0" err="1" smtClean="0">
                <a:effectLst/>
                <a:latin typeface="FreeSans"/>
              </a:rPr>
              <a:t>Popigai</a:t>
            </a:r>
            <a:r>
              <a:rPr lang="en-US" b="0" i="0" dirty="0" smtClean="0">
                <a:effectLst/>
                <a:latin typeface="FreeSans"/>
              </a:rPr>
              <a:t> crater: diamonds. Some 35 million years ago, a meteorite crashed into carbon-rich graphite rock deposits in Siberia, and the impact's immense pressures and temperatures converted the carbon into diamonds. </a:t>
            </a:r>
          </a:p>
          <a:p>
            <a:endParaRPr lang="en-US" dirty="0">
              <a:latin typeface="FreeSans"/>
            </a:endParaRPr>
          </a:p>
          <a:p>
            <a:r>
              <a:rPr lang="en-US" b="0" i="0" dirty="0" smtClean="0">
                <a:effectLst/>
                <a:latin typeface="FreeSans"/>
              </a:rPr>
              <a:t>The crater is 62 miles (100 km) wide and holds massive diamond reserves, according to the Russian government.</a:t>
            </a:r>
            <a:endParaRPr lang="en-US" dirty="0"/>
          </a:p>
        </p:txBody>
      </p:sp>
    </p:spTree>
    <p:extLst>
      <p:ext uri="{BB962C8B-B14F-4D97-AF65-F5344CB8AC3E}">
        <p14:creationId xmlns:p14="http://schemas.microsoft.com/office/powerpoint/2010/main" val="365524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5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000" y="200025"/>
            <a:ext cx="4178300" cy="663575"/>
          </a:xfrm>
        </p:spPr>
        <p:txBody>
          <a:bodyPr>
            <a:normAutofit fontScale="90000"/>
          </a:bodyPr>
          <a:lstStyle/>
          <a:p>
            <a:r>
              <a:rPr lang="en-US" b="1" dirty="0" smtClean="0">
                <a:solidFill>
                  <a:schemeClr val="bg1"/>
                </a:solidFill>
              </a:rPr>
              <a:t>3. Chicxulub crater</a:t>
            </a:r>
            <a:endParaRPr lang="en-US" dirty="0">
              <a:solidFill>
                <a:schemeClr val="bg1"/>
              </a:solidFill>
            </a:endParaRPr>
          </a:p>
        </p:txBody>
      </p:sp>
      <p:pic>
        <p:nvPicPr>
          <p:cNvPr id="3074" name="Picture 2" descr="Image result for Chicxulub 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0"/>
            <a:ext cx="4318000" cy="35010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7000" y="3958441"/>
            <a:ext cx="12065000" cy="2646878"/>
          </a:xfrm>
          <a:prstGeom prst="rect">
            <a:avLst/>
          </a:prstGeom>
        </p:spPr>
        <p:txBody>
          <a:bodyPr wrap="square">
            <a:spAutoFit/>
          </a:bodyPr>
          <a:lstStyle/>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Chicxulub crater's discovery clinched what was once a wild theory: that a meteor impact wiped out the dinosaurs. </a:t>
            </a:r>
          </a:p>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A thin layer of exotic iridium metal from a meteor impact had been detected worldwide at Cretaceous mass extinction before Chicxulub was found. Now, the meteorite that carved the Chicxulub crater in Mexico's Yucatan Peninsula is widely thought to have caused or greatly contributed to the mass extinction at the end of the Cretaceous 65 million years ago, including the end of the dinosaurs. </a:t>
            </a:r>
          </a:p>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Some scientists think Chicxulub's original crater may have been bigger than Sudbury crater in Ontario. Estimates of its original diameter range up to 150 miles (240 km) in diameter, and its current size is 93 miles (150 km).</a:t>
            </a:r>
            <a:endParaRPr lang="en-US"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2" descr="https://c-6rtwjumjzx7877x24nrlx2euzwhmx2ehtr.g00.livescience.com/g00/3_c-6bbb.qnajx78hnjshj.htr_/c-6RTWJUMJZX77x24myyux78x3ax2fx2fnrl.uzwhm.htrx2fwsgx2f248c991x2ffMW5hItaQ8i8id0x78fCEqh7SuEB0oEX0og75afB6mE7AeQ7paRIFbQeF7SX3eRehag8OuE7qzDBbaD7muD8m6gMAnQrubEbx3dx3dx3fn65h.rfwp.nrflj.yduj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859" y="10723"/>
            <a:ext cx="3490358" cy="349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dbury cr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84748" cy="6855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84748" y="365125"/>
            <a:ext cx="4107252" cy="739775"/>
          </a:xfrm>
        </p:spPr>
        <p:txBody>
          <a:bodyPr>
            <a:normAutofit fontScale="90000"/>
          </a:bodyPr>
          <a:lstStyle/>
          <a:p>
            <a:pPr algn="ctr"/>
            <a:r>
              <a:rPr lang="en-US" b="1" dirty="0" smtClean="0"/>
              <a:t>*2</a:t>
            </a:r>
            <a:r>
              <a:rPr lang="en-US" b="1" dirty="0" smtClean="0"/>
              <a:t>. Sudbury crater</a:t>
            </a:r>
            <a:endParaRPr lang="en-US" dirty="0"/>
          </a:p>
        </p:txBody>
      </p:sp>
      <p:sp>
        <p:nvSpPr>
          <p:cNvPr id="3" name="Rectangle 2"/>
          <p:cNvSpPr/>
          <p:nvPr/>
        </p:nvSpPr>
        <p:spPr>
          <a:xfrm>
            <a:off x="8084748" y="1104900"/>
            <a:ext cx="4107252" cy="3754874"/>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Sudbury crater in Ontario, Canada, clocks in at 81 miles (130 km) wide and 1.85 billion years old, close in age and size to </a:t>
            </a:r>
            <a:r>
              <a:rPr lang="en-US" dirty="0" err="1" smtClean="0">
                <a:solidFill>
                  <a:srgbClr val="000000"/>
                </a:solidFill>
                <a:effectLst/>
                <a:latin typeface="inherit"/>
                <a:ea typeface="Times New Roman" panose="02020603050405020304" pitchFamily="18" charset="0"/>
                <a:cs typeface="Helvetica" panose="020B0604020202020204" pitchFamily="34" charset="0"/>
              </a:rPr>
              <a:t>Vredefort</a:t>
            </a:r>
            <a:r>
              <a:rPr lang="en-US" dirty="0" smtClean="0">
                <a:solidFill>
                  <a:srgbClr val="000000"/>
                </a:solidFill>
                <a:effectLst/>
                <a:latin typeface="inherit"/>
                <a:ea typeface="Times New Roman" panose="02020603050405020304" pitchFamily="18" charset="0"/>
                <a:cs typeface="Helvetica" panose="020B0604020202020204" pitchFamily="34" charset="0"/>
              </a:rPr>
              <a:t> crater in South Africa. </a:t>
            </a:r>
          </a:p>
          <a:p>
            <a:pPr fontAlgn="base">
              <a:spcBef>
                <a:spcPts val="1200"/>
              </a:spcBef>
              <a:spcAft>
                <a:spcPts val="1200"/>
              </a:spcAft>
            </a:pPr>
            <a:endParaRPr lang="en-US" dirty="0">
              <a:solidFill>
                <a:srgbClr val="000000"/>
              </a:solidFill>
              <a:latin typeface="inherit"/>
              <a:ea typeface="Times New Roman" panose="02020603050405020304" pitchFamily="18" charset="0"/>
              <a:cs typeface="Helvetica" panose="020B0604020202020204" pitchFamily="34" charset="0"/>
            </a:endParaRP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original crater is believed to have sprawled 160 miles (260 km). Rock fragments from the impact have been found in Minnesota, over 500 miles (800 km) away.</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227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Vredefort cr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38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365125"/>
            <a:ext cx="4393367" cy="688975"/>
          </a:xfrm>
          <a:solidFill>
            <a:schemeClr val="tx1">
              <a:lumMod val="85000"/>
              <a:lumOff val="15000"/>
              <a:alpha val="63000"/>
            </a:schemeClr>
          </a:solidFill>
        </p:spPr>
        <p:txBody>
          <a:bodyPr>
            <a:normAutofit fontScale="90000"/>
          </a:bodyPr>
          <a:lstStyle/>
          <a:p>
            <a:r>
              <a:rPr lang="en-US" b="1" dirty="0" smtClean="0">
                <a:solidFill>
                  <a:schemeClr val="bg1"/>
                </a:solidFill>
              </a:rPr>
              <a:t>*1</a:t>
            </a:r>
            <a:r>
              <a:rPr lang="en-US" b="1" dirty="0" smtClean="0">
                <a:solidFill>
                  <a:schemeClr val="bg1"/>
                </a:solidFill>
              </a:rPr>
              <a:t>. </a:t>
            </a:r>
            <a:r>
              <a:rPr lang="en-US" b="1" dirty="0" err="1" smtClean="0">
                <a:solidFill>
                  <a:schemeClr val="bg1"/>
                </a:solidFill>
              </a:rPr>
              <a:t>Vredefort</a:t>
            </a:r>
            <a:r>
              <a:rPr lang="en-US" b="1" dirty="0" smtClean="0">
                <a:solidFill>
                  <a:schemeClr val="bg1"/>
                </a:solidFill>
              </a:rPr>
              <a:t> crater</a:t>
            </a:r>
            <a:endParaRPr lang="en-US" dirty="0">
              <a:solidFill>
                <a:schemeClr val="bg1"/>
              </a:solidFill>
            </a:endParaRPr>
          </a:p>
        </p:txBody>
      </p:sp>
      <p:sp>
        <p:nvSpPr>
          <p:cNvPr id="6" name="Rectangle 5"/>
          <p:cNvSpPr/>
          <p:nvPr/>
        </p:nvSpPr>
        <p:spPr>
          <a:xfrm>
            <a:off x="838200" y="1054100"/>
            <a:ext cx="10909300" cy="1015663"/>
          </a:xfrm>
          <a:prstGeom prst="rect">
            <a:avLst/>
          </a:prstGeom>
          <a:solidFill>
            <a:schemeClr val="tx1">
              <a:lumMod val="85000"/>
              <a:lumOff val="15000"/>
              <a:alpha val="60000"/>
            </a:schemeClr>
          </a:solidFill>
        </p:spPr>
        <p:txBody>
          <a:bodyPr wrap="square">
            <a:spAutoFit/>
          </a:bodyPr>
          <a:lstStyle/>
          <a:p>
            <a:r>
              <a:rPr lang="en-US" sz="2000" b="1" i="0" dirty="0" err="1" smtClean="0">
                <a:solidFill>
                  <a:schemeClr val="bg1"/>
                </a:solidFill>
                <a:effectLst/>
                <a:latin typeface="Helvetica Neue"/>
              </a:rPr>
              <a:t>Vredefort</a:t>
            </a:r>
            <a:r>
              <a:rPr lang="en-US" sz="2000" b="1" i="0" dirty="0" smtClean="0">
                <a:solidFill>
                  <a:schemeClr val="bg1"/>
                </a:solidFill>
                <a:effectLst/>
                <a:latin typeface="Helvetica Neue"/>
              </a:rPr>
              <a:t> crater</a:t>
            </a:r>
            <a:r>
              <a:rPr lang="en-US" sz="2000" b="0" i="0" dirty="0" smtClean="0">
                <a:solidFill>
                  <a:schemeClr val="bg1"/>
                </a:solidFill>
                <a:effectLst/>
                <a:latin typeface="Helvetica Neue"/>
              </a:rPr>
              <a:t> is the largest meteorite impact site </a:t>
            </a:r>
            <a:r>
              <a:rPr lang="en-US" sz="2000" dirty="0" smtClean="0">
                <a:solidFill>
                  <a:schemeClr val="bg1"/>
                </a:solidFill>
                <a:latin typeface="Helvetica Neue"/>
              </a:rPr>
              <a:t>on Earth</a:t>
            </a:r>
            <a:r>
              <a:rPr lang="en-US" sz="2000" dirty="0">
                <a:solidFill>
                  <a:schemeClr val="bg1"/>
                </a:solidFill>
                <a:latin typeface="Helvetica Neue"/>
              </a:rPr>
              <a:t> </a:t>
            </a:r>
            <a:r>
              <a:rPr lang="en-US" sz="2000" b="0" i="0" dirty="0" smtClean="0">
                <a:solidFill>
                  <a:schemeClr val="bg1"/>
                </a:solidFill>
                <a:effectLst/>
                <a:latin typeface="Helvetica Neue"/>
              </a:rPr>
              <a:t>at 300 km (186 MILES) across.  It is located in South Africa and formed about 2bya.  It contains </a:t>
            </a:r>
            <a:r>
              <a:rPr lang="en-US" sz="2000" b="0" i="0" dirty="0" err="1" smtClean="0">
                <a:solidFill>
                  <a:schemeClr val="bg1"/>
                </a:solidFill>
                <a:effectLst/>
                <a:latin typeface="Helvetica Neue"/>
              </a:rPr>
              <a:t>quartzites</a:t>
            </a:r>
            <a:r>
              <a:rPr lang="en-US" sz="2000" b="0" i="0" dirty="0" smtClean="0">
                <a:solidFill>
                  <a:schemeClr val="bg1"/>
                </a:solidFill>
                <a:effectLst/>
                <a:latin typeface="Helvetica Neue"/>
              </a:rPr>
              <a:t>, banded ironstones, and dolomite.</a:t>
            </a:r>
            <a:endParaRPr lang="en-US" sz="2000" dirty="0">
              <a:solidFill>
                <a:schemeClr val="bg1"/>
              </a:solidFill>
            </a:endParaRPr>
          </a:p>
        </p:txBody>
      </p:sp>
      <p:sp>
        <p:nvSpPr>
          <p:cNvPr id="7" name="Rectangle 6"/>
          <p:cNvSpPr/>
          <p:nvPr/>
        </p:nvSpPr>
        <p:spPr>
          <a:xfrm>
            <a:off x="7316819" y="6404317"/>
            <a:ext cx="4875181" cy="369332"/>
          </a:xfrm>
          <a:prstGeom prst="rect">
            <a:avLst/>
          </a:prstGeom>
        </p:spPr>
        <p:txBody>
          <a:bodyPr wrap="none">
            <a:spAutoFit/>
          </a:bodyPr>
          <a:lstStyle/>
          <a:p>
            <a:r>
              <a:rPr lang="en-US" i="1" dirty="0" smtClean="0">
                <a:solidFill>
                  <a:schemeClr val="bg1"/>
                </a:solidFill>
              </a:rPr>
              <a:t>http://dinopedia.wikia.com/wiki/Vredefort_crater</a:t>
            </a:r>
            <a:endParaRPr lang="en-US" i="1" dirty="0">
              <a:solidFill>
                <a:schemeClr val="bg1"/>
              </a:solidFill>
            </a:endParaRPr>
          </a:p>
        </p:txBody>
      </p:sp>
    </p:spTree>
    <p:extLst>
      <p:ext uri="{BB962C8B-B14F-4D97-AF65-F5344CB8AC3E}">
        <p14:creationId xmlns:p14="http://schemas.microsoft.com/office/powerpoint/2010/main" val="270906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oon cr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15790" y="365125"/>
            <a:ext cx="4938010" cy="564265"/>
          </a:xfrm>
          <a:solidFill>
            <a:schemeClr val="tx1">
              <a:lumMod val="85000"/>
              <a:lumOff val="15000"/>
              <a:alpha val="60000"/>
            </a:schemeClr>
          </a:solidFill>
        </p:spPr>
        <p:txBody>
          <a:bodyPr>
            <a:normAutofit fontScale="90000"/>
          </a:bodyPr>
          <a:lstStyle/>
          <a:p>
            <a:pPr algn="ctr"/>
            <a:r>
              <a:rPr lang="en-US" b="1" dirty="0" smtClean="0">
                <a:solidFill>
                  <a:schemeClr val="bg1"/>
                </a:solidFill>
              </a:rPr>
              <a:t>Craters on the moon</a:t>
            </a:r>
            <a:endParaRPr lang="en-US" b="1" dirty="0">
              <a:solidFill>
                <a:schemeClr val="bg1"/>
              </a:solidFill>
            </a:endParaRPr>
          </a:p>
        </p:txBody>
      </p:sp>
    </p:spTree>
    <p:extLst>
      <p:ext uri="{BB962C8B-B14F-4D97-AF65-F5344CB8AC3E}">
        <p14:creationId xmlns:p14="http://schemas.microsoft.com/office/powerpoint/2010/main" val="122996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(Exit Card):</a:t>
            </a:r>
            <a:endParaRPr lang="en-US" dirty="0"/>
          </a:p>
        </p:txBody>
      </p:sp>
      <p:sp>
        <p:nvSpPr>
          <p:cNvPr id="3" name="Content Placeholder 2"/>
          <p:cNvSpPr>
            <a:spLocks noGrp="1"/>
          </p:cNvSpPr>
          <p:nvPr>
            <p:ph idx="1"/>
          </p:nvPr>
        </p:nvSpPr>
        <p:spPr/>
        <p:txBody>
          <a:bodyPr/>
          <a:lstStyle/>
          <a:p>
            <a:r>
              <a:rPr lang="en-US" dirty="0" smtClean="0"/>
              <a:t>What makes the difference of diameter and depth of a crater?</a:t>
            </a:r>
          </a:p>
          <a:p>
            <a:pPr lvl="1"/>
            <a:r>
              <a:rPr lang="en-US" dirty="0" smtClean="0"/>
              <a:t>In other words: What is it about the meteor that makes the impact so big?</a:t>
            </a:r>
          </a:p>
          <a:p>
            <a:endParaRPr lang="en-US" dirty="0" smtClean="0"/>
          </a:p>
          <a:p>
            <a:r>
              <a:rPr lang="en-US" dirty="0" smtClean="0"/>
              <a:t>What conditions make the ejecta move out far and wide?</a:t>
            </a:r>
            <a:endParaRPr lang="en-US" dirty="0"/>
          </a:p>
        </p:txBody>
      </p:sp>
    </p:spTree>
    <p:extLst>
      <p:ext uri="{BB962C8B-B14F-4D97-AF65-F5344CB8AC3E}">
        <p14:creationId xmlns:p14="http://schemas.microsoft.com/office/powerpoint/2010/main" val="701068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Chelyabinsk Meteor Impact</a:t>
            </a:r>
            <a:endParaRPr lang="en-US" dirty="0"/>
          </a:p>
        </p:txBody>
      </p:sp>
      <p:sp>
        <p:nvSpPr>
          <p:cNvPr id="3" name="Content Placeholder 2"/>
          <p:cNvSpPr>
            <a:spLocks noGrp="1"/>
          </p:cNvSpPr>
          <p:nvPr>
            <p:ph idx="1"/>
          </p:nvPr>
        </p:nvSpPr>
        <p:spPr/>
        <p:txBody>
          <a:bodyPr/>
          <a:lstStyle/>
          <a:p>
            <a:r>
              <a:rPr lang="en-US" dirty="0" smtClean="0"/>
              <a:t>Video:</a:t>
            </a:r>
          </a:p>
          <a:p>
            <a:pPr lvl="1"/>
            <a:r>
              <a:rPr lang="en-US" dirty="0" smtClean="0">
                <a:hlinkClick r:id="rId2"/>
              </a:rPr>
              <a:t>Russia Meteor:</a:t>
            </a:r>
          </a:p>
          <a:p>
            <a:pPr lvl="2"/>
            <a:r>
              <a:rPr lang="en-US" dirty="0" smtClean="0">
                <a:hlinkClick r:id="rId2"/>
              </a:rPr>
              <a:t>https</a:t>
            </a:r>
            <a:r>
              <a:rPr lang="en-US" dirty="0">
                <a:hlinkClick r:id="rId2"/>
              </a:rPr>
              <a:t>://</a:t>
            </a:r>
            <a:r>
              <a:rPr lang="en-US" dirty="0" smtClean="0">
                <a:hlinkClick r:id="rId2"/>
              </a:rPr>
              <a:t>www.youtube.com/watch?v=dpmXyJrs7iU</a:t>
            </a:r>
            <a:r>
              <a:rPr lang="en-US" dirty="0" smtClean="0"/>
              <a:t> </a:t>
            </a:r>
          </a:p>
          <a:p>
            <a:pPr lvl="1"/>
            <a:r>
              <a:rPr lang="en-US" dirty="0" smtClean="0"/>
              <a:t>PBS Meteors: Crash Course Astronomy</a:t>
            </a:r>
          </a:p>
          <a:p>
            <a:pPr lvl="2"/>
            <a:r>
              <a:rPr lang="en-US" dirty="0">
                <a:hlinkClick r:id="rId3"/>
              </a:rPr>
              <a:t>https://</a:t>
            </a:r>
            <a:r>
              <a:rPr lang="en-US" dirty="0" smtClean="0">
                <a:hlinkClick r:id="rId3"/>
              </a:rPr>
              <a:t>www.youtube.com/watch?v=TuDfZ2Md5x8</a:t>
            </a:r>
            <a:r>
              <a:rPr lang="en-US" dirty="0" smtClean="0"/>
              <a:t> </a:t>
            </a:r>
          </a:p>
          <a:p>
            <a:r>
              <a:rPr lang="en-US" dirty="0" smtClean="0"/>
              <a:t>Article:</a:t>
            </a:r>
          </a:p>
          <a:p>
            <a:pPr lvl="1"/>
            <a:r>
              <a:rPr lang="en-US" dirty="0" smtClean="0">
                <a:hlinkClick r:id="rId4"/>
              </a:rPr>
              <a:t>https</a:t>
            </a:r>
            <a:r>
              <a:rPr lang="en-US" dirty="0">
                <a:hlinkClick r:id="rId4"/>
              </a:rPr>
              <a:t>://</a:t>
            </a:r>
            <a:r>
              <a:rPr lang="en-US" dirty="0" smtClean="0">
                <a:hlinkClick r:id="rId4"/>
              </a:rPr>
              <a:t>en.wikipedia.org/wiki/Chelyabinsk_meteor</a:t>
            </a:r>
            <a:r>
              <a:rPr lang="en-US" dirty="0" smtClean="0"/>
              <a:t> </a:t>
            </a:r>
          </a:p>
          <a:p>
            <a:pPr lvl="1"/>
            <a:r>
              <a:rPr lang="en-US" dirty="0"/>
              <a:t>GIF: </a:t>
            </a:r>
            <a:r>
              <a:rPr lang="en-US" dirty="0">
                <a:hlinkClick r:id="rId5"/>
              </a:rPr>
              <a:t>https://en.wikipedia.org/wiki/Chelyabinsk_meteor#/media/File:Meteoroid_-_Meteor_(Bolide)_-_</a:t>
            </a:r>
            <a:r>
              <a:rPr lang="en-US" dirty="0" smtClean="0">
                <a:hlinkClick r:id="rId5"/>
              </a:rPr>
              <a:t>Meteorite.gif</a:t>
            </a:r>
            <a:r>
              <a:rPr lang="en-US" dirty="0" smtClean="0"/>
              <a:t> </a:t>
            </a:r>
            <a:endParaRPr lang="en-US" dirty="0"/>
          </a:p>
        </p:txBody>
      </p:sp>
    </p:spTree>
    <p:extLst>
      <p:ext uri="{BB962C8B-B14F-4D97-AF65-F5344CB8AC3E}">
        <p14:creationId xmlns:p14="http://schemas.microsoft.com/office/powerpoint/2010/main" val="403119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Phenomena Observations</a:t>
            </a:r>
            <a:endParaRPr lang="en-US" dirty="0"/>
          </a:p>
        </p:txBody>
      </p:sp>
      <p:sp>
        <p:nvSpPr>
          <p:cNvPr id="3" name="Content Placeholder 2"/>
          <p:cNvSpPr>
            <a:spLocks noGrp="1"/>
          </p:cNvSpPr>
          <p:nvPr>
            <p:ph idx="1"/>
          </p:nvPr>
        </p:nvSpPr>
        <p:spPr/>
        <p:txBody>
          <a:bodyPr/>
          <a:lstStyle/>
          <a:p>
            <a:r>
              <a:rPr lang="en-US" dirty="0" smtClean="0"/>
              <a:t>Large amounts of light</a:t>
            </a:r>
          </a:p>
          <a:p>
            <a:r>
              <a:rPr lang="en-US" dirty="0" smtClean="0"/>
              <a:t>Streaks of clouds</a:t>
            </a:r>
          </a:p>
          <a:p>
            <a:r>
              <a:rPr lang="en-US" dirty="0" smtClean="0"/>
              <a:t>Shock wave – very loud boom sometime later – after the meteor passes by.</a:t>
            </a:r>
          </a:p>
          <a:p>
            <a:r>
              <a:rPr lang="en-US" dirty="0" smtClean="0"/>
              <a:t>Lots of damaged glass, car alarms going off, things shaking with additional sound cracking's after words.</a:t>
            </a:r>
          </a:p>
          <a:p>
            <a:r>
              <a:rPr lang="en-US" dirty="0" smtClean="0"/>
              <a:t>Damage to a manufacturing plant / brick building.</a:t>
            </a:r>
            <a:endParaRPr lang="en-US" dirty="0"/>
          </a:p>
        </p:txBody>
      </p:sp>
    </p:spTree>
    <p:extLst>
      <p:ext uri="{BB962C8B-B14F-4D97-AF65-F5344CB8AC3E}">
        <p14:creationId xmlns:p14="http://schemas.microsoft.com/office/powerpoint/2010/main" val="303525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phenomena witnessed (Article)</a:t>
            </a:r>
            <a:endParaRPr lang="en-US" dirty="0"/>
          </a:p>
        </p:txBody>
      </p:sp>
      <p:sp>
        <p:nvSpPr>
          <p:cNvPr id="3" name="Content Placeholder 2"/>
          <p:cNvSpPr>
            <a:spLocks noGrp="1"/>
          </p:cNvSpPr>
          <p:nvPr>
            <p:ph idx="1"/>
          </p:nvPr>
        </p:nvSpPr>
        <p:spPr/>
        <p:txBody>
          <a:bodyPr/>
          <a:lstStyle/>
          <a:p>
            <a:r>
              <a:rPr lang="en-US" dirty="0" smtClean="0"/>
              <a:t>People felt the heat from the meteor.</a:t>
            </a:r>
          </a:p>
          <a:p>
            <a:r>
              <a:rPr lang="en-US" dirty="0" smtClean="0"/>
              <a:t>People said that it smelled like “gun powder”, “sulfur” &amp; “burning odors” after about an hour after it passed.</a:t>
            </a:r>
          </a:p>
          <a:p>
            <a:endParaRPr lang="en-US" dirty="0"/>
          </a:p>
        </p:txBody>
      </p:sp>
    </p:spTree>
    <p:extLst>
      <p:ext uri="{BB962C8B-B14F-4D97-AF65-F5344CB8AC3E}">
        <p14:creationId xmlns:p14="http://schemas.microsoft.com/office/powerpoint/2010/main" val="393693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Cheljabinsk meteorite frag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629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29276"/>
            <a:ext cx="3493264" cy="369332"/>
          </a:xfrm>
          <a:prstGeom prst="rect">
            <a:avLst/>
          </a:prstGeom>
        </p:spPr>
        <p:txBody>
          <a:bodyPr wrap="none">
            <a:spAutoFit/>
          </a:bodyPr>
          <a:lstStyle/>
          <a:p>
            <a:r>
              <a:rPr lang="en-US" dirty="0" err="1">
                <a:solidFill>
                  <a:srgbClr val="000000"/>
                </a:solidFill>
                <a:latin typeface="Linux Libertine"/>
              </a:rPr>
              <a:t>Cheljabinsk</a:t>
            </a:r>
            <a:r>
              <a:rPr lang="en-US" dirty="0">
                <a:solidFill>
                  <a:srgbClr val="000000"/>
                </a:solidFill>
                <a:latin typeface="Linux Libertine"/>
              </a:rPr>
              <a:t> meteorite </a:t>
            </a:r>
            <a:r>
              <a:rPr lang="en-US" dirty="0" smtClean="0">
                <a:solidFill>
                  <a:srgbClr val="000000"/>
                </a:solidFill>
                <a:latin typeface="Linux Libertine"/>
              </a:rPr>
              <a:t>fragment</a:t>
            </a:r>
            <a:endParaRPr lang="en-US" b="0" i="0" dirty="0">
              <a:solidFill>
                <a:srgbClr val="000000"/>
              </a:solidFill>
              <a:effectLst/>
              <a:latin typeface="Linux Libertine"/>
            </a:endParaRPr>
          </a:p>
        </p:txBody>
      </p:sp>
      <p:sp>
        <p:nvSpPr>
          <p:cNvPr id="5" name="Rectangle 4"/>
          <p:cNvSpPr/>
          <p:nvPr/>
        </p:nvSpPr>
        <p:spPr>
          <a:xfrm>
            <a:off x="0" y="5976978"/>
            <a:ext cx="12192000" cy="923330"/>
          </a:xfrm>
          <a:prstGeom prst="rect">
            <a:avLst/>
          </a:prstGeom>
        </p:spPr>
        <p:txBody>
          <a:bodyPr wrap="square">
            <a:spAutoFit/>
          </a:bodyPr>
          <a:lstStyle/>
          <a:p>
            <a:r>
              <a:rPr lang="en-US" b="1" dirty="0">
                <a:solidFill>
                  <a:srgbClr val="222222"/>
                </a:solidFill>
                <a:latin typeface="Arial" panose="020B0604020202020204" pitchFamily="34" charset="0"/>
              </a:rPr>
              <a:t>English:</a:t>
            </a:r>
            <a:r>
              <a:rPr lang="en-US" dirty="0">
                <a:solidFill>
                  <a:srgbClr val="222222"/>
                </a:solidFill>
                <a:latin typeface="Arial" panose="020B0604020202020204" pitchFamily="34" charset="0"/>
              </a:rPr>
              <a:t> 112.2 g fragment of the Chelyabinsk (</a:t>
            </a:r>
            <a:r>
              <a:rPr lang="en-US" dirty="0" err="1">
                <a:solidFill>
                  <a:srgbClr val="222222"/>
                </a:solidFill>
                <a:latin typeface="Arial" panose="020B0604020202020204" pitchFamily="34" charset="0"/>
              </a:rPr>
              <a:t>Cherbakul</a:t>
            </a:r>
            <a:r>
              <a:rPr lang="en-US" dirty="0">
                <a:solidFill>
                  <a:srgbClr val="222222"/>
                </a:solidFill>
                <a:latin typeface="Arial" panose="020B0604020202020204" pitchFamily="34" charset="0"/>
              </a:rPr>
              <a:t>) meteorite. This specimen was found on a field between the villages of </a:t>
            </a:r>
            <a:r>
              <a:rPr lang="en-US" dirty="0" err="1">
                <a:solidFill>
                  <a:srgbClr val="222222"/>
                </a:solidFill>
                <a:latin typeface="Arial" panose="020B0604020202020204" pitchFamily="34" charset="0"/>
              </a:rPr>
              <a:t>Deputatsky</a:t>
            </a:r>
            <a:r>
              <a:rPr lang="en-US" dirty="0">
                <a:solidFill>
                  <a:srgbClr val="222222"/>
                </a:solidFill>
                <a:latin typeface="Arial" panose="020B0604020202020204" pitchFamily="34" charset="0"/>
              </a:rPr>
              <a:t> and </a:t>
            </a:r>
            <a:r>
              <a:rPr lang="en-US" dirty="0" err="1">
                <a:solidFill>
                  <a:srgbClr val="222222"/>
                </a:solidFill>
                <a:latin typeface="Arial" panose="020B0604020202020204" pitchFamily="34" charset="0"/>
              </a:rPr>
              <a:t>Emanzhelinsk</a:t>
            </a:r>
            <a:r>
              <a:rPr lang="en-US" dirty="0">
                <a:solidFill>
                  <a:srgbClr val="222222"/>
                </a:solidFill>
                <a:latin typeface="Arial" panose="020B0604020202020204" pitchFamily="34" charset="0"/>
              </a:rPr>
              <a:t> on February 18, 2013. The broken fragment displays thick primary fusion crust with flow lines and a heavily shocked matrix with melt veins and planar fractures. Scale cube is 1 cm.</a:t>
            </a:r>
            <a:endParaRPr lang="en-US" dirty="0"/>
          </a:p>
        </p:txBody>
      </p:sp>
    </p:spTree>
    <p:extLst>
      <p:ext uri="{BB962C8B-B14F-4D97-AF65-F5344CB8AC3E}">
        <p14:creationId xmlns:p14="http://schemas.microsoft.com/office/powerpoint/2010/main" val="13096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 Science</a:t>
            </a:r>
            <a:endParaRPr lang="en-US" dirty="0"/>
          </a:p>
        </p:txBody>
      </p:sp>
      <p:sp>
        <p:nvSpPr>
          <p:cNvPr id="3" name="Subtitle 2"/>
          <p:cNvSpPr>
            <a:spLocks noGrp="1"/>
          </p:cNvSpPr>
          <p:nvPr>
            <p:ph type="subTitle" idx="1"/>
          </p:nvPr>
        </p:nvSpPr>
        <p:spPr/>
        <p:txBody>
          <a:bodyPr>
            <a:normAutofit fontScale="92500"/>
          </a:bodyPr>
          <a:lstStyle/>
          <a:p>
            <a:r>
              <a:rPr lang="en-US" sz="4000" b="1" i="1" dirty="0"/>
              <a:t>Crash! 10 Biggest Impact Craters on Earth</a:t>
            </a:r>
          </a:p>
          <a:p>
            <a:pPr fontAlgn="base"/>
            <a:r>
              <a:rPr lang="en-US" dirty="0"/>
              <a:t>By Becky </a:t>
            </a:r>
            <a:r>
              <a:rPr lang="en-US" dirty="0" err="1"/>
              <a:t>Oskin</a:t>
            </a:r>
            <a:r>
              <a:rPr lang="en-US" dirty="0"/>
              <a:t>, Senior Writer | April 28, 2014 07:48am ET</a:t>
            </a:r>
          </a:p>
          <a:p>
            <a:r>
              <a:rPr lang="en-US" sz="2200" u="sng" dirty="0">
                <a:hlinkClick r:id="rId2"/>
              </a:rPr>
              <a:t>https://www.livescience.com/45126-biggest-impact-crater-earth-countdown.html</a:t>
            </a:r>
            <a:r>
              <a:rPr lang="en-US" sz="2200" dirty="0"/>
              <a:t> </a:t>
            </a:r>
          </a:p>
        </p:txBody>
      </p:sp>
    </p:spTree>
    <p:extLst>
      <p:ext uri="{BB962C8B-B14F-4D97-AF65-F5344CB8AC3E}">
        <p14:creationId xmlns:p14="http://schemas.microsoft.com/office/powerpoint/2010/main" val="379086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I have</a:t>
            </a:r>
            <a:endParaRPr lang="en-US" dirty="0"/>
          </a:p>
        </p:txBody>
      </p:sp>
      <p:sp>
        <p:nvSpPr>
          <p:cNvPr id="3" name="Content Placeholder 2"/>
          <p:cNvSpPr>
            <a:spLocks noGrp="1"/>
          </p:cNvSpPr>
          <p:nvPr>
            <p:ph idx="1"/>
          </p:nvPr>
        </p:nvSpPr>
        <p:spPr/>
        <p:txBody>
          <a:bodyPr>
            <a:normAutofit lnSpcReduction="10000"/>
          </a:bodyPr>
          <a:lstStyle/>
          <a:p>
            <a:r>
              <a:rPr lang="en-US" dirty="0" smtClean="0"/>
              <a:t>Why was it so bright?</a:t>
            </a:r>
          </a:p>
          <a:p>
            <a:r>
              <a:rPr lang="en-US" dirty="0" smtClean="0"/>
              <a:t>How did it form clouds?</a:t>
            </a:r>
          </a:p>
          <a:p>
            <a:r>
              <a:rPr lang="en-US" dirty="0" smtClean="0"/>
              <a:t>Why was the sound so loud?</a:t>
            </a:r>
          </a:p>
          <a:p>
            <a:r>
              <a:rPr lang="en-US" dirty="0" smtClean="0"/>
              <a:t>How big was the meteor and how fast was it going?</a:t>
            </a:r>
          </a:p>
          <a:p>
            <a:r>
              <a:rPr lang="en-US" dirty="0" smtClean="0"/>
              <a:t>Did it reach the ground?  If so, what damage did it cause?</a:t>
            </a:r>
          </a:p>
          <a:p>
            <a:r>
              <a:rPr lang="en-US" dirty="0" smtClean="0"/>
              <a:t>If it did reach the ground – why was it no where near damaging compared to the craters found around the world?</a:t>
            </a:r>
          </a:p>
          <a:p>
            <a:endParaRPr lang="en-US" dirty="0" smtClean="0"/>
          </a:p>
          <a:p>
            <a:r>
              <a:rPr lang="en-US" dirty="0" smtClean="0"/>
              <a:t>Why would the meteor break up?</a:t>
            </a:r>
          </a:p>
        </p:txBody>
      </p:sp>
    </p:spTree>
    <p:extLst>
      <p:ext uri="{BB962C8B-B14F-4D97-AF65-F5344CB8AC3E}">
        <p14:creationId xmlns:p14="http://schemas.microsoft.com/office/powerpoint/2010/main" val="129685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I have</a:t>
            </a:r>
            <a:endParaRPr lang="en-US" dirty="0"/>
          </a:p>
        </p:txBody>
      </p:sp>
      <p:sp>
        <p:nvSpPr>
          <p:cNvPr id="3" name="Content Placeholder 2"/>
          <p:cNvSpPr>
            <a:spLocks noGrp="1"/>
          </p:cNvSpPr>
          <p:nvPr>
            <p:ph idx="1"/>
          </p:nvPr>
        </p:nvSpPr>
        <p:spPr/>
        <p:txBody>
          <a:bodyPr/>
          <a:lstStyle/>
          <a:p>
            <a:r>
              <a:rPr lang="en-US" dirty="0" smtClean="0"/>
              <a:t>Why was it so bright?</a:t>
            </a:r>
          </a:p>
          <a:p>
            <a:r>
              <a:rPr lang="en-US" dirty="0" smtClean="0"/>
              <a:t>How did it form clouds?</a:t>
            </a:r>
          </a:p>
          <a:p>
            <a:r>
              <a:rPr lang="en-US" dirty="0" smtClean="0"/>
              <a:t>Why was the sound so loud?</a:t>
            </a:r>
          </a:p>
          <a:p>
            <a:r>
              <a:rPr lang="en-US" dirty="0" smtClean="0"/>
              <a:t>How big was the meteor and how fast was it going?</a:t>
            </a:r>
          </a:p>
          <a:p>
            <a:r>
              <a:rPr lang="en-US" dirty="0" smtClean="0"/>
              <a:t>Did it reach the ground?  If so, what damage did it cause?</a:t>
            </a:r>
          </a:p>
          <a:p>
            <a:r>
              <a:rPr lang="en-US" dirty="0" smtClean="0"/>
              <a:t>If it did reach the ground – why was it no where near damaging compared to the craters found around the world?</a:t>
            </a:r>
          </a:p>
          <a:p>
            <a:r>
              <a:rPr lang="en-US" dirty="0" smtClean="0"/>
              <a:t>Why would the meteor break up?</a:t>
            </a:r>
          </a:p>
          <a:p>
            <a:pPr lvl="1"/>
            <a:r>
              <a:rPr lang="en-US" dirty="0" err="1" smtClean="0"/>
              <a:t>Mythbusters</a:t>
            </a:r>
            <a:r>
              <a:rPr lang="en-US" dirty="0" smtClean="0"/>
              <a:t> – shooting a gun into water.</a:t>
            </a:r>
          </a:p>
          <a:p>
            <a:endParaRPr lang="en-US" dirty="0" smtClean="0"/>
          </a:p>
        </p:txBody>
      </p:sp>
    </p:spTree>
    <p:extLst>
      <p:ext uri="{BB962C8B-B14F-4D97-AF65-F5344CB8AC3E}">
        <p14:creationId xmlns:p14="http://schemas.microsoft.com/office/powerpoint/2010/main" val="345601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Draw a model </a:t>
            </a:r>
            <a:endParaRPr lang="en-US" dirty="0"/>
          </a:p>
        </p:txBody>
      </p:sp>
      <p:sp>
        <p:nvSpPr>
          <p:cNvPr id="3" name="Content Placeholder 2"/>
          <p:cNvSpPr>
            <a:spLocks noGrp="1"/>
          </p:cNvSpPr>
          <p:nvPr>
            <p:ph idx="1"/>
          </p:nvPr>
        </p:nvSpPr>
        <p:spPr/>
        <p:txBody>
          <a:bodyPr/>
          <a:lstStyle/>
          <a:p>
            <a:r>
              <a:rPr lang="en-US" dirty="0" smtClean="0"/>
              <a:t>Draw a model that points out all of the phenomena from the meteor’s entry into the atmosphere and each stage of the meteor’s travel through the atmosphere to the end of its travels.</a:t>
            </a:r>
          </a:p>
          <a:p>
            <a:endParaRPr lang="en-US" dirty="0"/>
          </a:p>
          <a:p>
            <a:r>
              <a:rPr lang="en-US" dirty="0" smtClean="0"/>
              <a:t>Point out each part of the phenomena witnessed.  The height, light, sound, smoke, damages on the ground etc.</a:t>
            </a:r>
            <a:endParaRPr lang="en-US" dirty="0"/>
          </a:p>
        </p:txBody>
      </p:sp>
    </p:spTree>
    <p:extLst>
      <p:ext uri="{BB962C8B-B14F-4D97-AF65-F5344CB8AC3E}">
        <p14:creationId xmlns:p14="http://schemas.microsoft.com/office/powerpoint/2010/main" val="150589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b/Meteoroid_-_Meteor_%28Bolide%29_-_Meteorite.gif/1024px-Meteoroid_-_Meteor_%28Bolide%29_-_Meteorit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93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92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https://www.lpi.usra.edu/exploration/education/hsResearch/crateringLab/lab/part1/background/</a:t>
            </a:r>
            <a:endParaRPr lang="en-US" dirty="0" smtClean="0"/>
          </a:p>
          <a:p>
            <a:endParaRPr lang="en-US" dirty="0" smtClean="0"/>
          </a:p>
          <a:p>
            <a:r>
              <a:rPr lang="en-US" sz="2000" dirty="0" err="1" smtClean="0"/>
              <a:t>Oskin</a:t>
            </a:r>
            <a:r>
              <a:rPr lang="en-US" sz="2000" dirty="0" smtClean="0"/>
              <a:t>, B (April 28, 2014) </a:t>
            </a:r>
            <a:r>
              <a:rPr lang="en-US" sz="2000" i="1" dirty="0" smtClean="0"/>
              <a:t>Crash!  10 Biggest Impact Craters on Earth</a:t>
            </a:r>
            <a:r>
              <a:rPr lang="en-US" sz="2000" dirty="0" smtClean="0"/>
              <a:t>, Livescience.com, </a:t>
            </a:r>
            <a:r>
              <a:rPr lang="en-US" sz="2000" u="sng" dirty="0" smtClean="0">
                <a:hlinkClick r:id="rId3"/>
              </a:rPr>
              <a:t>https</a:t>
            </a:r>
            <a:r>
              <a:rPr lang="en-US" sz="2000" u="sng" dirty="0">
                <a:hlinkClick r:id="rId3"/>
              </a:rPr>
              <a:t>://</a:t>
            </a:r>
            <a:r>
              <a:rPr lang="en-US" sz="2000" u="sng" dirty="0" smtClean="0">
                <a:hlinkClick r:id="rId3"/>
              </a:rPr>
              <a:t>www.livescience.com/45126-biggest-impact-crater-earth-countdown.html</a:t>
            </a:r>
            <a:endParaRPr lang="en-US" sz="2000" dirty="0" smtClean="0"/>
          </a:p>
          <a:p>
            <a:endParaRPr lang="en-US" sz="2000" dirty="0" smtClean="0"/>
          </a:p>
          <a:p>
            <a:r>
              <a:rPr lang="en-US" sz="2000" dirty="0" smtClean="0"/>
              <a:t>USRA (2017) </a:t>
            </a:r>
            <a:r>
              <a:rPr lang="en-US" sz="2000" i="1" dirty="0" smtClean="0"/>
              <a:t>Impact </a:t>
            </a:r>
            <a:r>
              <a:rPr lang="en-US" sz="2000" i="1" dirty="0"/>
              <a:t>Cratering </a:t>
            </a:r>
            <a:r>
              <a:rPr lang="en-US" sz="2000" i="1" dirty="0" smtClean="0"/>
              <a:t>Lab Part </a:t>
            </a:r>
            <a:r>
              <a:rPr lang="en-US" sz="2000" i="1" dirty="0"/>
              <a:t>I:  Impact Cratering Mechanics &amp; Crater </a:t>
            </a:r>
            <a:r>
              <a:rPr lang="en-US" sz="2000" i="1" dirty="0" smtClean="0"/>
              <a:t>Morphology</a:t>
            </a:r>
            <a:r>
              <a:rPr lang="en-US" sz="2000" dirty="0" smtClean="0"/>
              <a:t>, Lunar and Planetary Institute, </a:t>
            </a:r>
            <a:r>
              <a:rPr lang="en-US" sz="2000" dirty="0" smtClean="0">
                <a:hlinkClick r:id="rId2"/>
              </a:rPr>
              <a:t>https://www.lpi.usra.edu/exploration/education/hsResearch/crateringLab/lab/part1/background/</a:t>
            </a:r>
            <a:endParaRPr lang="en-US" sz="2000" dirty="0" smtClean="0"/>
          </a:p>
          <a:p>
            <a:endParaRPr lang="en-US" sz="2000" b="1" dirty="0"/>
          </a:p>
          <a:p>
            <a:endParaRPr lang="en-US" sz="2000" dirty="0"/>
          </a:p>
        </p:txBody>
      </p:sp>
    </p:spTree>
    <p:extLst>
      <p:ext uri="{BB962C8B-B14F-4D97-AF65-F5344CB8AC3E}">
        <p14:creationId xmlns:p14="http://schemas.microsoft.com/office/powerpoint/2010/main" val="2492167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Phenomena Group 1: Different sized craters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41127071"/>
              </p:ext>
            </p:extLst>
          </p:nvPr>
        </p:nvGraphicFramePr>
        <p:xfrm>
          <a:off x="706373" y="1468966"/>
          <a:ext cx="10779253" cy="3627120"/>
        </p:xfrm>
        <a:graphic>
          <a:graphicData uri="http://schemas.openxmlformats.org/drawingml/2006/table">
            <a:tbl>
              <a:tblPr firstRow="1" bandRow="1">
                <a:tableStyleId>{5C22544A-7EE6-4342-B048-85BDC9FD1C3A}</a:tableStyleId>
              </a:tblPr>
              <a:tblGrid>
                <a:gridCol w="865505"/>
                <a:gridCol w="3287014"/>
                <a:gridCol w="2630869"/>
                <a:gridCol w="3995865"/>
              </a:tblGrid>
              <a:tr h="370840">
                <a:tc>
                  <a:txBody>
                    <a:bodyPr/>
                    <a:lstStyle/>
                    <a:p>
                      <a:pPr algn="ctr"/>
                      <a:r>
                        <a:rPr lang="en-US" sz="2800" dirty="0" smtClean="0"/>
                        <a:t>No. </a:t>
                      </a:r>
                      <a:endParaRPr lang="en-US" sz="2800" dirty="0"/>
                    </a:p>
                  </a:txBody>
                  <a:tcPr/>
                </a:tc>
                <a:tc>
                  <a:txBody>
                    <a:bodyPr/>
                    <a:lstStyle/>
                    <a:p>
                      <a:pPr algn="ctr"/>
                      <a:r>
                        <a:rPr lang="en-US" sz="2800" dirty="0" smtClean="0"/>
                        <a:t>Crater</a:t>
                      </a:r>
                      <a:endParaRPr lang="en-US" sz="2800" dirty="0"/>
                    </a:p>
                  </a:txBody>
                  <a:tcPr/>
                </a:tc>
                <a:tc>
                  <a:txBody>
                    <a:bodyPr/>
                    <a:lstStyle/>
                    <a:p>
                      <a:pPr algn="ctr"/>
                      <a:r>
                        <a:rPr lang="en-US" sz="2800" dirty="0" smtClean="0"/>
                        <a:t>Crater</a:t>
                      </a:r>
                      <a:r>
                        <a:rPr lang="en-US" sz="2800" baseline="0" dirty="0" smtClean="0"/>
                        <a:t> Diameter</a:t>
                      </a:r>
                      <a:endParaRPr lang="en-US" sz="2800" dirty="0"/>
                    </a:p>
                  </a:txBody>
                  <a:tcPr/>
                </a:tc>
                <a:tc>
                  <a:txBody>
                    <a:bodyPr/>
                    <a:lstStyle/>
                    <a:p>
                      <a:pPr algn="ctr"/>
                      <a:r>
                        <a:rPr lang="en-US" sz="2800" dirty="0" smtClean="0"/>
                        <a:t>Additional Notes</a:t>
                      </a:r>
                      <a:endParaRPr lang="en-US" sz="2800" dirty="0"/>
                    </a:p>
                  </a:txBody>
                  <a:tcPr/>
                </a:tc>
              </a:tr>
              <a:tr h="370840">
                <a:tc>
                  <a:txBody>
                    <a:bodyPr/>
                    <a:lstStyle/>
                    <a:p>
                      <a:r>
                        <a:rPr lang="en-US" sz="2800" dirty="0" smtClean="0"/>
                        <a:t>1</a:t>
                      </a:r>
                      <a:endParaRPr lang="en-US" sz="2800" dirty="0"/>
                    </a:p>
                  </a:txBody>
                  <a:tcPr/>
                </a:tc>
                <a:tc>
                  <a:txBody>
                    <a:bodyPr/>
                    <a:lstStyle/>
                    <a:p>
                      <a:r>
                        <a:rPr lang="en-US" sz="2800" dirty="0" smtClean="0"/>
                        <a:t>Arizona</a:t>
                      </a:r>
                      <a:endParaRPr lang="en-US" sz="2800" dirty="0"/>
                    </a:p>
                  </a:txBody>
                  <a:tcPr/>
                </a:tc>
                <a:tc>
                  <a:txBody>
                    <a:bodyPr/>
                    <a:lstStyle/>
                    <a:p>
                      <a:r>
                        <a:rPr lang="en-US" sz="2800" dirty="0" smtClean="0"/>
                        <a:t>1 Mile</a:t>
                      </a:r>
                      <a:endParaRPr lang="en-US" sz="2800" dirty="0"/>
                    </a:p>
                  </a:txBody>
                  <a:tcPr/>
                </a:tc>
                <a:tc>
                  <a:txBody>
                    <a:bodyPr/>
                    <a:lstStyle/>
                    <a:p>
                      <a:r>
                        <a:rPr lang="en-US" sz="2800" dirty="0" smtClean="0"/>
                        <a:t>550 </a:t>
                      </a:r>
                      <a:r>
                        <a:rPr lang="en-US" sz="2800" dirty="0" err="1" smtClean="0"/>
                        <a:t>ft</a:t>
                      </a:r>
                      <a:r>
                        <a:rPr lang="en-US" sz="2800" dirty="0" smtClean="0"/>
                        <a:t> deep</a:t>
                      </a:r>
                      <a:endParaRPr lang="en-US" sz="2800" dirty="0"/>
                    </a:p>
                  </a:txBody>
                  <a:tcPr/>
                </a:tc>
              </a:tr>
              <a:tr h="370840">
                <a:tc>
                  <a:txBody>
                    <a:bodyPr/>
                    <a:lstStyle/>
                    <a:p>
                      <a:r>
                        <a:rPr lang="en-US" sz="2800" dirty="0" smtClean="0"/>
                        <a:t>2</a:t>
                      </a:r>
                      <a:endParaRPr lang="en-US" sz="2800" dirty="0"/>
                    </a:p>
                  </a:txBody>
                  <a:tcPr/>
                </a:tc>
                <a:tc>
                  <a:txBody>
                    <a:bodyPr/>
                    <a:lstStyle/>
                    <a:p>
                      <a:r>
                        <a:rPr lang="en-US" sz="2800" kern="1200" dirty="0" smtClean="0">
                          <a:solidFill>
                            <a:schemeClr val="dk1"/>
                          </a:solidFill>
                          <a:latin typeface="+mn-lt"/>
                          <a:ea typeface="+mn-ea"/>
                          <a:cs typeface="+mn-cs"/>
                        </a:rPr>
                        <a:t>8. </a:t>
                      </a:r>
                      <a:r>
                        <a:rPr lang="en-US" sz="2800" kern="1200" dirty="0" err="1" smtClean="0">
                          <a:solidFill>
                            <a:schemeClr val="dk1"/>
                          </a:solidFill>
                          <a:latin typeface="+mn-lt"/>
                          <a:ea typeface="+mn-ea"/>
                          <a:cs typeface="+mn-cs"/>
                        </a:rPr>
                        <a:t>Morokweng</a:t>
                      </a:r>
                      <a:r>
                        <a:rPr lang="en-US" sz="2800" kern="1200" dirty="0" smtClean="0">
                          <a:solidFill>
                            <a:schemeClr val="dk1"/>
                          </a:solidFill>
                          <a:latin typeface="+mn-lt"/>
                          <a:ea typeface="+mn-ea"/>
                          <a:cs typeface="+mn-cs"/>
                        </a:rPr>
                        <a:t> crater</a:t>
                      </a:r>
                      <a:endParaRPr lang="en-US" sz="2800" kern="1200" dirty="0">
                        <a:solidFill>
                          <a:schemeClr val="dk1"/>
                        </a:solidFill>
                        <a:latin typeface="+mn-lt"/>
                        <a:ea typeface="+mn-ea"/>
                        <a:cs typeface="+mn-cs"/>
                      </a:endParaRPr>
                    </a:p>
                  </a:txBody>
                  <a:tcPr/>
                </a:tc>
                <a:tc>
                  <a:txBody>
                    <a:bodyPr/>
                    <a:lstStyle/>
                    <a:p>
                      <a:r>
                        <a:rPr lang="en-US" sz="2800" dirty="0" smtClean="0"/>
                        <a:t>44 Mile</a:t>
                      </a:r>
                      <a:endParaRPr lang="en-US" sz="2800" dirty="0"/>
                    </a:p>
                  </a:txBody>
                  <a:tcPr/>
                </a:tc>
                <a:tc>
                  <a:txBody>
                    <a:bodyPr/>
                    <a:lstStyle/>
                    <a:p>
                      <a:r>
                        <a:rPr lang="en-US" sz="2800" dirty="0" smtClean="0"/>
                        <a:t>Meteor was 2,500 </a:t>
                      </a:r>
                      <a:r>
                        <a:rPr lang="en-US" sz="2800" dirty="0" err="1" smtClean="0"/>
                        <a:t>ft</a:t>
                      </a:r>
                      <a:r>
                        <a:rPr lang="en-US" sz="2800" dirty="0" smtClean="0"/>
                        <a:t> deep</a:t>
                      </a:r>
                      <a:endParaRPr lang="en-US" sz="2800" dirty="0"/>
                    </a:p>
                  </a:txBody>
                  <a:tcPr/>
                </a:tc>
              </a:tr>
              <a:tr h="370840">
                <a:tc>
                  <a:txBody>
                    <a:bodyPr/>
                    <a:lstStyle/>
                    <a:p>
                      <a:r>
                        <a:rPr lang="en-US" sz="2800" dirty="0" smtClean="0"/>
                        <a:t>3</a:t>
                      </a:r>
                      <a:endParaRPr lang="en-US" sz="2800" dirty="0"/>
                    </a:p>
                  </a:txBody>
                  <a:tcPr/>
                </a:tc>
                <a:tc>
                  <a:txBody>
                    <a:bodyPr/>
                    <a:lstStyle/>
                    <a:p>
                      <a:r>
                        <a:rPr lang="en-US" sz="2800" kern="1200" dirty="0" smtClean="0">
                          <a:solidFill>
                            <a:schemeClr val="dk1"/>
                          </a:solidFill>
                          <a:latin typeface="+mn-lt"/>
                          <a:ea typeface="+mn-ea"/>
                          <a:cs typeface="+mn-cs"/>
                        </a:rPr>
                        <a:t>6. </a:t>
                      </a:r>
                      <a:r>
                        <a:rPr lang="en-US" sz="2800" kern="1200" dirty="0" err="1" smtClean="0">
                          <a:solidFill>
                            <a:schemeClr val="dk1"/>
                          </a:solidFill>
                          <a:latin typeface="+mn-lt"/>
                          <a:ea typeface="+mn-ea"/>
                          <a:cs typeface="+mn-cs"/>
                        </a:rPr>
                        <a:t>Acraman</a:t>
                      </a:r>
                      <a:endParaRPr lang="en-US" sz="2800" kern="1200" dirty="0">
                        <a:solidFill>
                          <a:schemeClr val="dk1"/>
                        </a:solidFill>
                        <a:latin typeface="+mn-lt"/>
                        <a:ea typeface="+mn-ea"/>
                        <a:cs typeface="+mn-cs"/>
                      </a:endParaRPr>
                    </a:p>
                  </a:txBody>
                  <a:tcPr/>
                </a:tc>
                <a:tc>
                  <a:txBody>
                    <a:bodyPr/>
                    <a:lstStyle/>
                    <a:p>
                      <a:r>
                        <a:rPr lang="en-US" sz="2800" dirty="0" smtClean="0"/>
                        <a:t>56 Miles</a:t>
                      </a:r>
                      <a:endParaRPr lang="en-US" sz="2800" dirty="0"/>
                    </a:p>
                  </a:txBody>
                  <a:tcPr/>
                </a:tc>
                <a:tc>
                  <a:txBody>
                    <a:bodyPr/>
                    <a:lstStyle/>
                    <a:p>
                      <a:r>
                        <a:rPr lang="en-US" sz="2800" dirty="0" smtClean="0"/>
                        <a:t>185</a:t>
                      </a:r>
                      <a:r>
                        <a:rPr lang="en-US" sz="2800" baseline="0" dirty="0" smtClean="0"/>
                        <a:t> Mi. Ejecta</a:t>
                      </a:r>
                      <a:endParaRPr lang="en-US" sz="2800" dirty="0"/>
                    </a:p>
                  </a:txBody>
                  <a:tcPr/>
                </a:tc>
              </a:tr>
              <a:tr h="370840">
                <a:tc>
                  <a:txBody>
                    <a:bodyPr/>
                    <a:lstStyle/>
                    <a:p>
                      <a:r>
                        <a:rPr lang="en-US" sz="2800" dirty="0" smtClean="0"/>
                        <a:t>4.</a:t>
                      </a:r>
                      <a:endParaRPr lang="en-US" sz="2800" dirty="0"/>
                    </a:p>
                  </a:txBody>
                  <a:tcPr/>
                </a:tc>
                <a:tc>
                  <a:txBody>
                    <a:bodyPr/>
                    <a:lstStyle/>
                    <a:p>
                      <a:r>
                        <a:rPr lang="en-US" sz="2800" kern="1200" dirty="0" smtClean="0">
                          <a:solidFill>
                            <a:schemeClr val="dk1"/>
                          </a:solidFill>
                          <a:latin typeface="+mn-lt"/>
                          <a:ea typeface="+mn-ea"/>
                          <a:cs typeface="+mn-cs"/>
                        </a:rPr>
                        <a:t>4. </a:t>
                      </a:r>
                      <a:r>
                        <a:rPr lang="en-US" sz="2800" kern="1200" dirty="0" err="1" smtClean="0">
                          <a:solidFill>
                            <a:schemeClr val="dk1"/>
                          </a:solidFill>
                          <a:latin typeface="+mn-lt"/>
                          <a:ea typeface="+mn-ea"/>
                          <a:cs typeface="+mn-cs"/>
                        </a:rPr>
                        <a:t>Popagai</a:t>
                      </a:r>
                      <a:endParaRPr lang="en-US" sz="2800" kern="1200" dirty="0">
                        <a:solidFill>
                          <a:schemeClr val="dk1"/>
                        </a:solidFill>
                        <a:latin typeface="+mn-lt"/>
                        <a:ea typeface="+mn-ea"/>
                        <a:cs typeface="+mn-cs"/>
                      </a:endParaRPr>
                    </a:p>
                  </a:txBody>
                  <a:tcPr/>
                </a:tc>
                <a:tc>
                  <a:txBody>
                    <a:bodyPr/>
                    <a:lstStyle/>
                    <a:p>
                      <a:r>
                        <a:rPr lang="en-US" sz="2800" dirty="0" smtClean="0"/>
                        <a:t>62 Miles</a:t>
                      </a:r>
                      <a:endParaRPr lang="en-US" sz="2800" dirty="0"/>
                    </a:p>
                  </a:txBody>
                  <a:tcPr/>
                </a:tc>
                <a:tc>
                  <a:txBody>
                    <a:bodyPr/>
                    <a:lstStyle/>
                    <a:p>
                      <a:r>
                        <a:rPr lang="en-US" sz="2800" dirty="0" smtClean="0"/>
                        <a:t>Made Diamonds</a:t>
                      </a:r>
                      <a:endParaRPr lang="en-US" sz="2800" dirty="0"/>
                    </a:p>
                  </a:txBody>
                  <a:tcPr/>
                </a:tc>
              </a:tr>
              <a:tr h="370840">
                <a:tc>
                  <a:txBody>
                    <a:bodyPr/>
                    <a:lstStyle/>
                    <a:p>
                      <a:r>
                        <a:rPr lang="en-US" sz="2800" dirty="0" smtClean="0"/>
                        <a:t>5. </a:t>
                      </a:r>
                      <a:endParaRPr lang="en-US" sz="2800" dirty="0"/>
                    </a:p>
                  </a:txBody>
                  <a:tcPr/>
                </a:tc>
                <a:tc>
                  <a:txBody>
                    <a:bodyPr/>
                    <a:lstStyle/>
                    <a:p>
                      <a:r>
                        <a:rPr lang="en-US" sz="2800" kern="1200" dirty="0" smtClean="0">
                          <a:solidFill>
                            <a:schemeClr val="dk1"/>
                          </a:solidFill>
                          <a:latin typeface="+mn-lt"/>
                          <a:ea typeface="+mn-ea"/>
                          <a:cs typeface="+mn-cs"/>
                        </a:rPr>
                        <a:t>3. </a:t>
                      </a:r>
                      <a:r>
                        <a:rPr lang="en-US" sz="2800" kern="1200" dirty="0" err="1" smtClean="0">
                          <a:solidFill>
                            <a:schemeClr val="dk1"/>
                          </a:solidFill>
                          <a:latin typeface="+mn-lt"/>
                          <a:ea typeface="+mn-ea"/>
                          <a:cs typeface="+mn-cs"/>
                        </a:rPr>
                        <a:t>Chicxalub</a:t>
                      </a:r>
                      <a:endParaRPr lang="en-US" sz="2800" kern="1200" dirty="0">
                        <a:solidFill>
                          <a:schemeClr val="dk1"/>
                        </a:solidFill>
                        <a:latin typeface="+mn-lt"/>
                        <a:ea typeface="+mn-ea"/>
                        <a:cs typeface="+mn-cs"/>
                      </a:endParaRPr>
                    </a:p>
                  </a:txBody>
                  <a:tcPr/>
                </a:tc>
                <a:tc>
                  <a:txBody>
                    <a:bodyPr/>
                    <a:lstStyle/>
                    <a:p>
                      <a:r>
                        <a:rPr lang="en-US" sz="2800" dirty="0" smtClean="0"/>
                        <a:t>150 Mile</a:t>
                      </a:r>
                      <a:endParaRPr lang="en-US" sz="2800" dirty="0"/>
                    </a:p>
                  </a:txBody>
                  <a:tcPr/>
                </a:tc>
                <a:tc>
                  <a:txBody>
                    <a:bodyPr/>
                    <a:lstStyle/>
                    <a:p>
                      <a:r>
                        <a:rPr lang="en-US" sz="2800" dirty="0" smtClean="0"/>
                        <a:t>Killed the dinosaurs</a:t>
                      </a:r>
                      <a:endParaRPr lang="en-US" sz="2800" dirty="0"/>
                    </a:p>
                  </a:txBody>
                  <a:tcPr/>
                </a:tc>
              </a:tr>
              <a:tr h="370840">
                <a:tc>
                  <a:txBody>
                    <a:bodyPr/>
                    <a:lstStyle/>
                    <a:p>
                      <a:r>
                        <a:rPr lang="en-US" sz="2800" dirty="0" smtClean="0"/>
                        <a:t>6. </a:t>
                      </a:r>
                      <a:endParaRPr lang="en-US" sz="2800" dirty="0"/>
                    </a:p>
                  </a:txBody>
                  <a:tcPr/>
                </a:tc>
                <a:tc>
                  <a:txBody>
                    <a:bodyPr/>
                    <a:lstStyle/>
                    <a:p>
                      <a:r>
                        <a:rPr lang="en-US" sz="2800" kern="1200" dirty="0" smtClean="0">
                          <a:solidFill>
                            <a:schemeClr val="dk1"/>
                          </a:solidFill>
                          <a:latin typeface="+mn-lt"/>
                          <a:ea typeface="+mn-ea"/>
                          <a:cs typeface="+mn-cs"/>
                        </a:rPr>
                        <a:t>Sudbury</a:t>
                      </a:r>
                      <a:endParaRPr lang="en-US" sz="2800" kern="1200" dirty="0">
                        <a:solidFill>
                          <a:schemeClr val="dk1"/>
                        </a:solidFill>
                        <a:latin typeface="+mn-lt"/>
                        <a:ea typeface="+mn-ea"/>
                        <a:cs typeface="+mn-cs"/>
                      </a:endParaRPr>
                    </a:p>
                  </a:txBody>
                  <a:tcPr/>
                </a:tc>
                <a:tc>
                  <a:txBody>
                    <a:bodyPr/>
                    <a:lstStyle/>
                    <a:p>
                      <a:r>
                        <a:rPr lang="en-US" sz="2800" dirty="0" smtClean="0"/>
                        <a:t>160 Mile</a:t>
                      </a:r>
                      <a:endParaRPr lang="en-US" sz="2800" dirty="0"/>
                    </a:p>
                  </a:txBody>
                  <a:tcPr/>
                </a:tc>
                <a:tc>
                  <a:txBody>
                    <a:bodyPr/>
                    <a:lstStyle/>
                    <a:p>
                      <a:r>
                        <a:rPr lang="en-US" sz="2800" dirty="0" smtClean="0"/>
                        <a:t>500 Mile ejecta</a:t>
                      </a:r>
                      <a:endParaRPr lang="en-US" sz="2800" dirty="0"/>
                    </a:p>
                  </a:txBody>
                  <a:tcPr/>
                </a:tc>
              </a:tr>
            </a:tbl>
          </a:graphicData>
        </a:graphic>
      </p:graphicFrame>
    </p:spTree>
    <p:extLst>
      <p:ext uri="{BB962C8B-B14F-4D97-AF65-F5344CB8AC3E}">
        <p14:creationId xmlns:p14="http://schemas.microsoft.com/office/powerpoint/2010/main" val="91325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Ancient scars</a:t>
            </a:r>
          </a:p>
        </p:txBody>
      </p:sp>
      <p:sp>
        <p:nvSpPr>
          <p:cNvPr id="3" name="Content Placeholder 2"/>
          <p:cNvSpPr>
            <a:spLocks noGrp="1"/>
          </p:cNvSpPr>
          <p:nvPr>
            <p:ph idx="1"/>
          </p:nvPr>
        </p:nvSpPr>
        <p:spPr/>
        <p:txBody>
          <a:bodyPr/>
          <a:lstStyle/>
          <a:p>
            <a:r>
              <a:rPr lang="en-US" dirty="0"/>
              <a:t>Whether they're the size of a molehill or a mountain, meteorite impacts are one of the most destructive forces in the solar system. </a:t>
            </a:r>
            <a:endParaRPr lang="en-US" dirty="0" smtClean="0"/>
          </a:p>
          <a:p>
            <a:r>
              <a:rPr lang="en-US" dirty="0" smtClean="0"/>
              <a:t>Here </a:t>
            </a:r>
            <a:r>
              <a:rPr lang="en-US" dirty="0"/>
              <a:t>on Earth, flying space debris triggered mass extinctions, but the same deadly asteroids might also have delivered the seeds of life soon after Earth was born. </a:t>
            </a:r>
            <a:endParaRPr lang="en-US" dirty="0" smtClean="0"/>
          </a:p>
          <a:p>
            <a:r>
              <a:rPr lang="en-US" dirty="0" smtClean="0"/>
              <a:t>The </a:t>
            </a:r>
            <a:r>
              <a:rPr lang="en-US" dirty="0"/>
              <a:t>effects of asteroid impacts linger for billions of years. Here are the 10 biggest impact craters known, from largest to smallest.</a:t>
            </a:r>
          </a:p>
          <a:p>
            <a:endParaRPr lang="en-US" dirty="0"/>
          </a:p>
        </p:txBody>
      </p:sp>
    </p:spTree>
    <p:extLst>
      <p:ext uri="{BB962C8B-B14F-4D97-AF65-F5344CB8AC3E}">
        <p14:creationId xmlns:p14="http://schemas.microsoft.com/office/powerpoint/2010/main" val="184573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Beaverhead crater</a:t>
            </a:r>
            <a:endParaRPr lang="en-US" dirty="0"/>
          </a:p>
        </p:txBody>
      </p:sp>
      <p:pic>
        <p:nvPicPr>
          <p:cNvPr id="3" name="Picture 2"/>
          <p:cNvPicPr>
            <a:picLocks noChangeAspect="1"/>
          </p:cNvPicPr>
          <p:nvPr/>
        </p:nvPicPr>
        <p:blipFill>
          <a:blip r:embed="rId2"/>
          <a:stretch>
            <a:fillRect/>
          </a:stretch>
        </p:blipFill>
        <p:spPr>
          <a:xfrm>
            <a:off x="7721600" y="4465847"/>
            <a:ext cx="3313112" cy="2208741"/>
          </a:xfrm>
          <a:prstGeom prst="rect">
            <a:avLst/>
          </a:prstGeom>
        </p:spPr>
      </p:pic>
      <p:sp>
        <p:nvSpPr>
          <p:cNvPr id="4" name="Rectangle 3"/>
          <p:cNvSpPr/>
          <p:nvPr/>
        </p:nvSpPr>
        <p:spPr>
          <a:xfrm>
            <a:off x="6985000" y="680195"/>
            <a:ext cx="5207000" cy="3785652"/>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This 600-million-year-old crater spans Montana and Idaho and is the second-largest impact crater in the United States.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Little remains at the surface of the 37-mile-wide (60 km) crater, which wasn't discovered until the 1990s.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That's when shatter cones — cone-shaped, violently-shocked rock — were found in Beaverhead in southwestern Montana.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crater is centered in Challis, Idaho.</a:t>
            </a:r>
            <a:endParaRPr lang="en-US" dirty="0">
              <a:effectLst/>
              <a:latin typeface="Times New Roman" panose="02020603050405020304" pitchFamily="18" charset="0"/>
              <a:ea typeface="Times New Roman" panose="02020603050405020304" pitchFamily="18" charset="0"/>
            </a:endParaRPr>
          </a:p>
        </p:txBody>
      </p:sp>
      <p:pic>
        <p:nvPicPr>
          <p:cNvPr id="6146" name="Picture 2" descr="Image result for Beaverhead 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839"/>
            <a:ext cx="7024484" cy="468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43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a:t>
            </a:r>
            <a:r>
              <a:rPr lang="en-US" b="1" dirty="0" smtClean="0"/>
              <a:t>. Kara crater</a:t>
            </a:r>
            <a:endParaRPr lang="en-US" dirty="0"/>
          </a:p>
        </p:txBody>
      </p:sp>
      <p:sp>
        <p:nvSpPr>
          <p:cNvPr id="3" name="Rectangle 2"/>
          <p:cNvSpPr/>
          <p:nvPr/>
        </p:nvSpPr>
        <p:spPr>
          <a:xfrm>
            <a:off x="7467600" y="813525"/>
            <a:ext cx="4216400" cy="2062103"/>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Kara crater is a 70.3-million-year-old eroded crater exposed in Russia's </a:t>
            </a:r>
            <a:r>
              <a:rPr lang="en-US" dirty="0" err="1" smtClean="0">
                <a:solidFill>
                  <a:srgbClr val="000000"/>
                </a:solidFill>
                <a:effectLst/>
                <a:latin typeface="inherit"/>
                <a:ea typeface="Times New Roman" panose="02020603050405020304" pitchFamily="18" charset="0"/>
                <a:cs typeface="Helvetica" panose="020B0604020202020204" pitchFamily="34" charset="0"/>
              </a:rPr>
              <a:t>Yugorsky</a:t>
            </a:r>
            <a:r>
              <a:rPr lang="en-US" dirty="0" smtClean="0">
                <a:solidFill>
                  <a:srgbClr val="000000"/>
                </a:solidFill>
                <a:effectLst/>
                <a:latin typeface="inherit"/>
                <a:ea typeface="Times New Roman" panose="02020603050405020304" pitchFamily="18" charset="0"/>
                <a:cs typeface="Helvetica" panose="020B0604020202020204" pitchFamily="34" charset="0"/>
              </a:rPr>
              <a:t> Peninsula.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Researchers think the 40-mile-wide (65 km) crater was once more than 75 miles (120 km) in diameter.</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8124" y="1470024"/>
            <a:ext cx="5222875" cy="5222875"/>
          </a:xfrm>
          <a:prstGeom prst="rect">
            <a:avLst/>
          </a:prstGeom>
        </p:spPr>
      </p:pic>
    </p:spTree>
    <p:extLst>
      <p:ext uri="{BB962C8B-B14F-4D97-AF65-F5344CB8AC3E}">
        <p14:creationId xmlns:p14="http://schemas.microsoft.com/office/powerpoint/2010/main" val="548327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365125"/>
            <a:ext cx="10515600" cy="1325563"/>
          </a:xfrm>
        </p:spPr>
        <p:txBody>
          <a:bodyPr/>
          <a:lstStyle/>
          <a:p>
            <a:r>
              <a:rPr lang="en-US" b="1" dirty="0" smtClean="0"/>
              <a:t>*8</a:t>
            </a:r>
            <a:r>
              <a:rPr lang="en-US" b="1" dirty="0" smtClean="0"/>
              <a:t>. </a:t>
            </a:r>
            <a:r>
              <a:rPr lang="en-US" b="1" dirty="0" err="1" smtClean="0"/>
              <a:t>Morokweng</a:t>
            </a:r>
            <a:r>
              <a:rPr lang="en-US" b="1" dirty="0" smtClean="0"/>
              <a:t> crater</a:t>
            </a:r>
            <a:endParaRPr lang="en-US" dirty="0"/>
          </a:p>
        </p:txBody>
      </p:sp>
      <p:sp>
        <p:nvSpPr>
          <p:cNvPr id="3" name="Rectangle 2"/>
          <p:cNvSpPr/>
          <p:nvPr/>
        </p:nvSpPr>
        <p:spPr>
          <a:xfrm>
            <a:off x="5816600" y="524639"/>
            <a:ext cx="6096000" cy="4062651"/>
          </a:xfrm>
          <a:prstGeom prst="rect">
            <a:avLst/>
          </a:prstGeom>
        </p:spPr>
        <p:txBody>
          <a:bodyPr>
            <a:spAutoFit/>
          </a:bodyPr>
          <a:lstStyle/>
          <a:p>
            <a:pPr fontAlgn="base">
              <a:spcBef>
                <a:spcPts val="1200"/>
              </a:spcBef>
              <a:spcAft>
                <a:spcPts val="1200"/>
              </a:spcAft>
            </a:pPr>
            <a:r>
              <a:rPr lang="en-US" dirty="0" err="1" smtClean="0">
                <a:solidFill>
                  <a:srgbClr val="000000"/>
                </a:solidFill>
                <a:effectLst/>
                <a:latin typeface="inherit"/>
                <a:ea typeface="Times New Roman" panose="02020603050405020304" pitchFamily="18" charset="0"/>
                <a:cs typeface="Helvetica" panose="020B0604020202020204" pitchFamily="34" charset="0"/>
              </a:rPr>
              <a:t>Morokweng</a:t>
            </a:r>
            <a:r>
              <a:rPr lang="en-US" dirty="0" smtClean="0">
                <a:solidFill>
                  <a:srgbClr val="000000"/>
                </a:solidFill>
                <a:effectLst/>
                <a:latin typeface="inherit"/>
                <a:ea typeface="Times New Roman" panose="02020603050405020304" pitchFamily="18" charset="0"/>
                <a:cs typeface="Helvetica" panose="020B0604020202020204" pitchFamily="34" charset="0"/>
              </a:rPr>
              <a:t> Crater is buried beneath South Africa's Kalahari Desert: Geologists discovered it through remote sensing surveys.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But scientists got a surprise when they drilled into the crater looking for rock samples to confirm the impact.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remains of the meteorite that created this crater were still in its depth. The drill brought back a 10-inch (25 centimeter) fragment of the original meteorite from about 842 yards (770 meters) below the surface. </a:t>
            </a:r>
          </a:p>
          <a:p>
            <a:pPr fontAlgn="base">
              <a:spcBef>
                <a:spcPts val="1200"/>
              </a:spcBef>
              <a:spcAft>
                <a:spcPts val="1200"/>
              </a:spcAft>
            </a:pPr>
            <a:r>
              <a:rPr lang="en-US" dirty="0" err="1" smtClean="0">
                <a:solidFill>
                  <a:srgbClr val="000000"/>
                </a:solidFill>
                <a:effectLst/>
                <a:latin typeface="inherit"/>
                <a:ea typeface="Times New Roman" panose="02020603050405020304" pitchFamily="18" charset="0"/>
                <a:cs typeface="Helvetica" panose="020B0604020202020204" pitchFamily="34" charset="0"/>
              </a:rPr>
              <a:t>Morokweng</a:t>
            </a:r>
            <a:r>
              <a:rPr lang="en-US" dirty="0" smtClean="0">
                <a:solidFill>
                  <a:srgbClr val="000000"/>
                </a:solidFill>
                <a:effectLst/>
                <a:latin typeface="inherit"/>
                <a:ea typeface="Times New Roman" panose="02020603050405020304" pitchFamily="18" charset="0"/>
                <a:cs typeface="Helvetica" panose="020B0604020202020204" pitchFamily="34" charset="0"/>
              </a:rPr>
              <a:t> formed 145 million years ago and is 44 miles (70 km) wide.</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0987" y="1812925"/>
            <a:ext cx="5305425" cy="4248150"/>
          </a:xfrm>
          <a:prstGeom prst="rect">
            <a:avLst/>
          </a:prstGeom>
        </p:spPr>
      </p:pic>
    </p:spTree>
    <p:extLst>
      <p:ext uri="{BB962C8B-B14F-4D97-AF65-F5344CB8AC3E}">
        <p14:creationId xmlns:p14="http://schemas.microsoft.com/office/powerpoint/2010/main" val="2153211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365125"/>
            <a:ext cx="10515600" cy="1325563"/>
          </a:xfrm>
        </p:spPr>
        <p:txBody>
          <a:bodyPr/>
          <a:lstStyle/>
          <a:p>
            <a:r>
              <a:rPr lang="en-US" b="1" dirty="0" smtClean="0"/>
              <a:t>*7</a:t>
            </a:r>
            <a:r>
              <a:rPr lang="en-US" b="1" dirty="0" smtClean="0"/>
              <a:t>. Chesapeake </a:t>
            </a:r>
            <a:r>
              <a:rPr lang="en-US" b="1" dirty="0"/>
              <a:t>Bay </a:t>
            </a:r>
            <a:r>
              <a:rPr lang="en-US" b="1" dirty="0" smtClean="0"/>
              <a:t>crater</a:t>
            </a:r>
            <a:endParaRPr lang="en-US" dirty="0"/>
          </a:p>
        </p:txBody>
      </p:sp>
      <p:sp>
        <p:nvSpPr>
          <p:cNvPr id="3" name="Rectangle 2"/>
          <p:cNvSpPr/>
          <p:nvPr/>
        </p:nvSpPr>
        <p:spPr>
          <a:xfrm>
            <a:off x="6946900" y="365125"/>
            <a:ext cx="4953000" cy="3477875"/>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Buried under seafloor muds, Chesapeake Bay Crater offshore of Virginia is an estimated 35 million years old.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curving western shoreline of Chesapeake Bay takes its shape from the 53-mile-wide (85 km) marine crater.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A drilling core revealed the first hints that a large impact crater was buried beneath the bay in 1983, when the core brought up an 8-inch-thick (20 centimeters) layer of impact ejecta.</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2099" y="1482724"/>
            <a:ext cx="6213219" cy="4930775"/>
          </a:xfrm>
          <a:prstGeom prst="rect">
            <a:avLst/>
          </a:prstGeom>
        </p:spPr>
      </p:pic>
    </p:spTree>
    <p:extLst>
      <p:ext uri="{BB962C8B-B14F-4D97-AF65-F5344CB8AC3E}">
        <p14:creationId xmlns:p14="http://schemas.microsoft.com/office/powerpoint/2010/main" val="117170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5125"/>
            <a:ext cx="10515600" cy="1325563"/>
          </a:xfrm>
        </p:spPr>
        <p:txBody>
          <a:bodyPr/>
          <a:lstStyle/>
          <a:p>
            <a:r>
              <a:rPr lang="en-US" b="1" dirty="0" smtClean="0"/>
              <a:t>*6</a:t>
            </a:r>
            <a:r>
              <a:rPr lang="en-US" b="1" dirty="0" smtClean="0"/>
              <a:t>. </a:t>
            </a:r>
            <a:r>
              <a:rPr lang="en-US" b="1" dirty="0" err="1" smtClean="0"/>
              <a:t>Acraman</a:t>
            </a:r>
            <a:r>
              <a:rPr lang="en-US" b="1" dirty="0" smtClean="0"/>
              <a:t> crater</a:t>
            </a:r>
            <a:endParaRPr lang="en-US" dirty="0"/>
          </a:p>
        </p:txBody>
      </p:sp>
      <p:pic>
        <p:nvPicPr>
          <p:cNvPr id="3" name="Picture 2"/>
          <p:cNvPicPr>
            <a:picLocks noChangeAspect="1"/>
          </p:cNvPicPr>
          <p:nvPr/>
        </p:nvPicPr>
        <p:blipFill>
          <a:blip r:embed="rId2"/>
          <a:stretch>
            <a:fillRect/>
          </a:stretch>
        </p:blipFill>
        <p:spPr>
          <a:xfrm>
            <a:off x="6346825" y="161924"/>
            <a:ext cx="5730875" cy="5730875"/>
          </a:xfrm>
          <a:prstGeom prst="rect">
            <a:avLst/>
          </a:prstGeom>
        </p:spPr>
      </p:pic>
      <p:sp>
        <p:nvSpPr>
          <p:cNvPr id="4" name="Rectangle 3"/>
          <p:cNvSpPr/>
          <p:nvPr/>
        </p:nvSpPr>
        <p:spPr>
          <a:xfrm>
            <a:off x="114300" y="1553944"/>
            <a:ext cx="6096000" cy="2463238"/>
          </a:xfrm>
          <a:prstGeom prst="rect">
            <a:avLst/>
          </a:prstGeom>
        </p:spPr>
        <p:txBody>
          <a:bodyPr>
            <a:spAutoFit/>
          </a:bodyPr>
          <a:lstStyle/>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Lake </a:t>
            </a:r>
            <a:r>
              <a:rPr lang="en-US"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Acraman</a:t>
            </a: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fills this round impact crater, excavated 580 million years ago in South Australia. </a:t>
            </a:r>
          </a:p>
          <a:p>
            <a:pPr fontAlgn="base">
              <a:lnSpc>
                <a:spcPct val="107000"/>
              </a:lnSpc>
            </a:pPr>
            <a:endParaRPr lang="en-US"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 crater measures 56 miles (90 kilometers) in diameter. </a:t>
            </a:r>
          </a:p>
          <a:p>
            <a:pPr fontAlgn="base">
              <a:lnSpc>
                <a:spcPct val="107000"/>
              </a:lnSpc>
            </a:pPr>
            <a:endParaRPr lang="en-US"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Impact ejecta from the crater can be found in the Flinders Range 185 miles (300 km) to the east, among rocks with fossils of the first complex life forms on Earth.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31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Image result for Manicouagan cr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7800" y="0"/>
            <a:ext cx="8204200" cy="6860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 y="0"/>
            <a:ext cx="3873500" cy="1325563"/>
          </a:xfrm>
        </p:spPr>
        <p:txBody>
          <a:bodyPr/>
          <a:lstStyle/>
          <a:p>
            <a:r>
              <a:rPr lang="en-US" b="1" dirty="0"/>
              <a:t>5</a:t>
            </a:r>
            <a:r>
              <a:rPr lang="en-US" b="1" dirty="0" smtClean="0"/>
              <a:t>. Manicouagan crater</a:t>
            </a:r>
            <a:endParaRPr lang="en-US" dirty="0"/>
          </a:p>
        </p:txBody>
      </p:sp>
      <p:sp>
        <p:nvSpPr>
          <p:cNvPr id="5" name="Rectangle 4"/>
          <p:cNvSpPr/>
          <p:nvPr/>
        </p:nvSpPr>
        <p:spPr>
          <a:xfrm>
            <a:off x="0" y="1325563"/>
            <a:ext cx="3987800" cy="2031325"/>
          </a:xfrm>
          <a:prstGeom prst="rect">
            <a:avLst/>
          </a:prstGeom>
        </p:spPr>
        <p:txBody>
          <a:bodyPr wrap="square">
            <a:spAutoFit/>
          </a:bodyPr>
          <a:lstStyle/>
          <a:p>
            <a:r>
              <a:rPr lang="en-US" b="0" i="0" dirty="0" smtClean="0">
                <a:effectLst/>
                <a:latin typeface="FreeSans"/>
              </a:rPr>
              <a:t>Our first lake-filled crater, Manicouagan in Quebec is one the largest and best-preserved crater on the planet. </a:t>
            </a:r>
          </a:p>
          <a:p>
            <a:endParaRPr lang="en-US" dirty="0">
              <a:latin typeface="FreeSans"/>
            </a:endParaRPr>
          </a:p>
          <a:p>
            <a:r>
              <a:rPr lang="en-US" b="0" i="0" dirty="0" smtClean="0">
                <a:effectLst/>
                <a:latin typeface="FreeSans"/>
              </a:rPr>
              <a:t>The 62-mile-wide (100 km) crater is 214 million years old.</a:t>
            </a:r>
            <a:endParaRPr lang="en-US" dirty="0"/>
          </a:p>
        </p:txBody>
      </p:sp>
    </p:spTree>
    <p:extLst>
      <p:ext uri="{BB962C8B-B14F-4D97-AF65-F5344CB8AC3E}">
        <p14:creationId xmlns:p14="http://schemas.microsoft.com/office/powerpoint/2010/main" val="1083400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4991</TotalTime>
  <Words>1333</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FreeSans</vt:lpstr>
      <vt:lpstr>Helvetica</vt:lpstr>
      <vt:lpstr>Helvetica Neue</vt:lpstr>
      <vt:lpstr>inherit</vt:lpstr>
      <vt:lpstr>Linux Libertine</vt:lpstr>
      <vt:lpstr>Times New Roman</vt:lpstr>
      <vt:lpstr>Office Theme</vt:lpstr>
      <vt:lpstr>Meteor Crater, Arizona</vt:lpstr>
      <vt:lpstr>Live Science</vt:lpstr>
      <vt:lpstr>Ancient scars</vt:lpstr>
      <vt:lpstr>10. Beaverhead crater</vt:lpstr>
      <vt:lpstr>9. Kara crater</vt:lpstr>
      <vt:lpstr>*8. Morokweng crater</vt:lpstr>
      <vt:lpstr>*7. Chesapeake Bay crater</vt:lpstr>
      <vt:lpstr>*6. Acraman crater</vt:lpstr>
      <vt:lpstr>5. Manicouagan crater</vt:lpstr>
      <vt:lpstr>4. Popigai crater</vt:lpstr>
      <vt:lpstr>3. Chicxulub crater</vt:lpstr>
      <vt:lpstr>*2. Sudbury crater</vt:lpstr>
      <vt:lpstr>*1. Vredefort crater</vt:lpstr>
      <vt:lpstr>Craters on the moon</vt:lpstr>
      <vt:lpstr>Question (Exit Card):</vt:lpstr>
      <vt:lpstr>Chelyabinsk Meteor Impact</vt:lpstr>
      <vt:lpstr>Key Phenomena Observations</vt:lpstr>
      <vt:lpstr>Other key phenomena witnessed (Article)</vt:lpstr>
      <vt:lpstr>PowerPoint Presentation</vt:lpstr>
      <vt:lpstr>Questions that I have</vt:lpstr>
      <vt:lpstr>Questions that I have</vt:lpstr>
      <vt:lpstr>Task 1: Draw a model </vt:lpstr>
      <vt:lpstr>PowerPoint Presentation</vt:lpstr>
      <vt:lpstr>Resources</vt:lpstr>
      <vt:lpstr>Phenomena Group 1: Different sized craters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Crators</dc:title>
  <dc:creator>bbeadle</dc:creator>
  <cp:lastModifiedBy>bbeadle</cp:lastModifiedBy>
  <cp:revision>37</cp:revision>
  <dcterms:created xsi:type="dcterms:W3CDTF">2017-10-26T17:04:02Z</dcterms:created>
  <dcterms:modified xsi:type="dcterms:W3CDTF">2019-09-16T16:52:15Z</dcterms:modified>
</cp:coreProperties>
</file>